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42.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4.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92" r:id="rId5"/>
    <p:sldMasterId id="2147483693" r:id="rId6"/>
    <p:sldMasterId id="2147483694" r:id="rId7"/>
    <p:sldMasterId id="2147483695" r:id="rId8"/>
  </p:sldMasterIdLst>
  <p:notesMasterIdLst>
    <p:notesMasterId r:id="rId9"/>
  </p:notesMasterIdLst>
  <p:sldIdLst>
    <p:sldId id="256" r:id="rId10"/>
    <p:sldId id="257" r:id="rId11"/>
    <p:sldId id="258" r:id="rId12"/>
    <p:sldId id="259" r:id="rId13"/>
    <p:sldId id="260" r:id="rId14"/>
  </p:sldIdLst>
  <p:sldSz cy="10058400" cx="7772400"/>
  <p:notesSz cx="6858000" cy="9144000"/>
  <p:embeddedFontLst>
    <p:embeddedFont>
      <p:font typeface="Halant"/>
      <p:regular r:id="rId15"/>
      <p:bold r:id="rId16"/>
    </p:embeddedFont>
    <p:embeddedFont>
      <p:font typeface="Inter SemiBold"/>
      <p:regular r:id="rId17"/>
      <p:bold r:id="rId18"/>
      <p:italic r:id="rId19"/>
      <p:boldItalic r:id="rId20"/>
    </p:embeddedFont>
    <p:embeddedFont>
      <p:font typeface="Inter"/>
      <p:regular r:id="rId21"/>
      <p:bold r:id="rId22"/>
      <p:italic r:id="rId23"/>
      <p:boldItalic r:id="rId24"/>
    </p:embeddedFont>
    <p:embeddedFont>
      <p:font typeface="Plus Jakarta Sans"/>
      <p:regular r:id="rId25"/>
      <p:bold r:id="rId26"/>
      <p:italic r:id="rId27"/>
      <p:boldItalic r:id="rId28"/>
    </p:embeddedFont>
    <p:embeddedFont>
      <p:font typeface="Plus Jakarta Sans Medium"/>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CD4C6E5-C7C5-4132-85C8-BF16426AC722}">
  <a:tblStyle styleId="{8CD4C6E5-C7C5-4132-85C8-BF16426AC72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5AD660BF-8FBB-40C9-ADC4-D3D10A1DBCC0}"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boldItalic.fntdata"/><Relationship Id="rId22" Type="http://schemas.openxmlformats.org/officeDocument/2006/relationships/font" Target="fonts/Inter-bold.fntdata"/><Relationship Id="rId21" Type="http://schemas.openxmlformats.org/officeDocument/2006/relationships/font" Target="fonts/Inter-regular.fntdata"/><Relationship Id="rId24" Type="http://schemas.openxmlformats.org/officeDocument/2006/relationships/font" Target="fonts/Inter-boldItalic.fntdata"/><Relationship Id="rId23"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notesMaster" Target="notesMasters/notesMaster1.xml"/><Relationship Id="rId26" Type="http://schemas.openxmlformats.org/officeDocument/2006/relationships/font" Target="fonts/PlusJakartaSans-bold.fntdata"/><Relationship Id="rId25" Type="http://schemas.openxmlformats.org/officeDocument/2006/relationships/font" Target="fonts/PlusJakartaSans-regular.fntdata"/><Relationship Id="rId28" Type="http://schemas.openxmlformats.org/officeDocument/2006/relationships/font" Target="fonts/PlusJakartaSans-boldItalic.fntdata"/><Relationship Id="rId27"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regular.fntdata"/><Relationship Id="rId7" Type="http://schemas.openxmlformats.org/officeDocument/2006/relationships/slideMaster" Target="slideMasters/slideMaster3.xml"/><Relationship Id="rId8" Type="http://schemas.openxmlformats.org/officeDocument/2006/relationships/slideMaster" Target="slideMasters/slideMaster4.xml"/><Relationship Id="rId31" Type="http://schemas.openxmlformats.org/officeDocument/2006/relationships/font" Target="fonts/PlusJakartaSansMedium-italic.fntdata"/><Relationship Id="rId30" Type="http://schemas.openxmlformats.org/officeDocument/2006/relationships/font" Target="fonts/PlusJakartaSansMedium-bold.fntdata"/><Relationship Id="rId11" Type="http://schemas.openxmlformats.org/officeDocument/2006/relationships/slide" Target="slides/slide2.xml"/><Relationship Id="rId10" Type="http://schemas.openxmlformats.org/officeDocument/2006/relationships/slide" Target="slides/slide1.xml"/><Relationship Id="rId32" Type="http://schemas.openxmlformats.org/officeDocument/2006/relationships/font" Target="fonts/PlusJakartaSansMedium-boldItalic.fntdata"/><Relationship Id="rId13" Type="http://schemas.openxmlformats.org/officeDocument/2006/relationships/slide" Target="slides/slide4.xml"/><Relationship Id="rId12" Type="http://schemas.openxmlformats.org/officeDocument/2006/relationships/slide" Target="slides/slide3.xml"/><Relationship Id="rId15" Type="http://schemas.openxmlformats.org/officeDocument/2006/relationships/font" Target="fonts/Halant-regular.fntdata"/><Relationship Id="rId14" Type="http://schemas.openxmlformats.org/officeDocument/2006/relationships/slide" Target="slides/slide5.xml"/><Relationship Id="rId17" Type="http://schemas.openxmlformats.org/officeDocument/2006/relationships/font" Target="fonts/InterSemiBold-regular.fntdata"/><Relationship Id="rId16" Type="http://schemas.openxmlformats.org/officeDocument/2006/relationships/font" Target="fonts/Halant-bold.fntdata"/><Relationship Id="rId19" Type="http://schemas.openxmlformats.org/officeDocument/2006/relationships/font" Target="fonts/InterSemiBold-italic.fntdata"/><Relationship Id="rId18" Type="http://schemas.openxmlformats.org/officeDocument/2006/relationships/font" Target="fonts/InterSemiBold-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35dd89a40c7_0_7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35dd89a40c7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35dd89a40c7_0_19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1" name="Google Shape;201;g35dd89a40c7_0_1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35e1d8adab1_0_6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35e1d8adab1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35e1d8adab1_0_36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0" name="Google Shape;230;g35e1d8adab1_0_3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35e1d8adab1_0_42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1" name="Google Shape;241;g35e1d8adab1_0_4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44" name="Shape 144"/>
        <p:cNvGrpSpPr/>
        <p:nvPr/>
      </p:nvGrpSpPr>
      <p:grpSpPr>
        <a:xfrm>
          <a:off x="0" y="0"/>
          <a:ext cx="0" cy="0"/>
          <a:chOff x="0" y="0"/>
          <a:chExt cx="0" cy="0"/>
        </a:xfrm>
      </p:grpSpPr>
      <p:sp>
        <p:nvSpPr>
          <p:cNvPr id="145" name="Google Shape;145;p38"/>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46" name="Google Shape;146;p38"/>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47" name="Google Shape;147;p3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48" name="Shape 148"/>
        <p:cNvGrpSpPr/>
        <p:nvPr/>
      </p:nvGrpSpPr>
      <p:grpSpPr>
        <a:xfrm>
          <a:off x="0" y="0"/>
          <a:ext cx="0" cy="0"/>
          <a:chOff x="0" y="0"/>
          <a:chExt cx="0" cy="0"/>
        </a:xfrm>
      </p:grpSpPr>
      <p:sp>
        <p:nvSpPr>
          <p:cNvPr id="149" name="Google Shape;149;p39"/>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0" name="Google Shape;150;p3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51" name="Shape 151"/>
        <p:cNvGrpSpPr/>
        <p:nvPr/>
      </p:nvGrpSpPr>
      <p:grpSpPr>
        <a:xfrm>
          <a:off x="0" y="0"/>
          <a:ext cx="0" cy="0"/>
          <a:chOff x="0" y="0"/>
          <a:chExt cx="0" cy="0"/>
        </a:xfrm>
      </p:grpSpPr>
      <p:sp>
        <p:nvSpPr>
          <p:cNvPr id="152" name="Google Shape;152;p4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53" name="Google Shape;153;p40"/>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54" name="Google Shape;154;p4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55" name="Shape 155"/>
        <p:cNvGrpSpPr/>
        <p:nvPr/>
      </p:nvGrpSpPr>
      <p:grpSpPr>
        <a:xfrm>
          <a:off x="0" y="0"/>
          <a:ext cx="0" cy="0"/>
          <a:chOff x="0" y="0"/>
          <a:chExt cx="0" cy="0"/>
        </a:xfrm>
      </p:grpSpPr>
      <p:sp>
        <p:nvSpPr>
          <p:cNvPr id="156" name="Google Shape;156;p41"/>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57" name="Google Shape;157;p41"/>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58" name="Google Shape;158;p41"/>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59" name="Google Shape;159;p4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60" name="Shape 160"/>
        <p:cNvGrpSpPr/>
        <p:nvPr/>
      </p:nvGrpSpPr>
      <p:grpSpPr>
        <a:xfrm>
          <a:off x="0" y="0"/>
          <a:ext cx="0" cy="0"/>
          <a:chOff x="0" y="0"/>
          <a:chExt cx="0" cy="0"/>
        </a:xfrm>
      </p:grpSpPr>
      <p:sp>
        <p:nvSpPr>
          <p:cNvPr id="161" name="Google Shape;161;p42"/>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62" name="Google Shape;162;p4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63" name="Shape 163"/>
        <p:cNvGrpSpPr/>
        <p:nvPr/>
      </p:nvGrpSpPr>
      <p:grpSpPr>
        <a:xfrm>
          <a:off x="0" y="0"/>
          <a:ext cx="0" cy="0"/>
          <a:chOff x="0" y="0"/>
          <a:chExt cx="0" cy="0"/>
        </a:xfrm>
      </p:grpSpPr>
      <p:sp>
        <p:nvSpPr>
          <p:cNvPr id="164" name="Google Shape;164;p43"/>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65" name="Google Shape;165;p43"/>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66" name="Google Shape;166;p4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67" name="Shape 167"/>
        <p:cNvGrpSpPr/>
        <p:nvPr/>
      </p:nvGrpSpPr>
      <p:grpSpPr>
        <a:xfrm>
          <a:off x="0" y="0"/>
          <a:ext cx="0" cy="0"/>
          <a:chOff x="0" y="0"/>
          <a:chExt cx="0" cy="0"/>
        </a:xfrm>
      </p:grpSpPr>
      <p:sp>
        <p:nvSpPr>
          <p:cNvPr id="168" name="Google Shape;168;p44"/>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69" name="Google Shape;169;p4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70" name="Shape 170"/>
        <p:cNvGrpSpPr/>
        <p:nvPr/>
      </p:nvGrpSpPr>
      <p:grpSpPr>
        <a:xfrm>
          <a:off x="0" y="0"/>
          <a:ext cx="0" cy="0"/>
          <a:chOff x="0" y="0"/>
          <a:chExt cx="0" cy="0"/>
        </a:xfrm>
      </p:grpSpPr>
      <p:sp>
        <p:nvSpPr>
          <p:cNvPr id="171" name="Google Shape;171;p45"/>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72" name="Google Shape;172;p45"/>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73" name="Google Shape;173;p45"/>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74" name="Google Shape;174;p45"/>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75" name="Google Shape;175;p4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76" name="Shape 176"/>
        <p:cNvGrpSpPr/>
        <p:nvPr/>
      </p:nvGrpSpPr>
      <p:grpSpPr>
        <a:xfrm>
          <a:off x="0" y="0"/>
          <a:ext cx="0" cy="0"/>
          <a:chOff x="0" y="0"/>
          <a:chExt cx="0" cy="0"/>
        </a:xfrm>
      </p:grpSpPr>
      <p:sp>
        <p:nvSpPr>
          <p:cNvPr id="177" name="Google Shape;177;p46"/>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78" name="Google Shape;178;p4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79" name="Shape 179"/>
        <p:cNvGrpSpPr/>
        <p:nvPr/>
      </p:nvGrpSpPr>
      <p:grpSpPr>
        <a:xfrm>
          <a:off x="0" y="0"/>
          <a:ext cx="0" cy="0"/>
          <a:chOff x="0" y="0"/>
          <a:chExt cx="0" cy="0"/>
        </a:xfrm>
      </p:grpSpPr>
      <p:sp>
        <p:nvSpPr>
          <p:cNvPr id="180" name="Google Shape;180;p47"/>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81" name="Google Shape;181;p47"/>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82" name="Google Shape;182;p4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83" name="Shape 183"/>
        <p:cNvGrpSpPr/>
        <p:nvPr/>
      </p:nvGrpSpPr>
      <p:grpSpPr>
        <a:xfrm>
          <a:off x="0" y="0"/>
          <a:ext cx="0" cy="0"/>
          <a:chOff x="0" y="0"/>
          <a:chExt cx="0" cy="0"/>
        </a:xfrm>
      </p:grpSpPr>
      <p:sp>
        <p:nvSpPr>
          <p:cNvPr id="184" name="Google Shape;184;p4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3.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11" Type="http://schemas.openxmlformats.org/officeDocument/2006/relationships/slideLayout" Target="../slideLayouts/slideLayout44.xml"/><Relationship Id="rId10" Type="http://schemas.openxmlformats.org/officeDocument/2006/relationships/slideLayout" Target="../slideLayouts/slideLayout43.xml"/><Relationship Id="rId12" Type="http://schemas.openxmlformats.org/officeDocument/2006/relationships/theme" Target="../theme/theme5.xml"/><Relationship Id="rId9" Type="http://schemas.openxmlformats.org/officeDocument/2006/relationships/slideLayout" Target="../slideLayouts/slideLayout42.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140" name="Shape 140"/>
        <p:cNvGrpSpPr/>
        <p:nvPr/>
      </p:nvGrpSpPr>
      <p:grpSpPr>
        <a:xfrm>
          <a:off x="0" y="0"/>
          <a:ext cx="0" cy="0"/>
          <a:chOff x="0" y="0"/>
          <a:chExt cx="0" cy="0"/>
        </a:xfrm>
      </p:grpSpPr>
      <p:sp>
        <p:nvSpPr>
          <p:cNvPr id="141" name="Google Shape;141;p37"/>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142" name="Google Shape;142;p37"/>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143" name="Google Shape;143;p37"/>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www.youtube.com/watch?v=vDV0Ldp31xA" TargetMode="External"/><Relationship Id="rId6"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8" name="Shape 188"/>
        <p:cNvGrpSpPr/>
        <p:nvPr/>
      </p:nvGrpSpPr>
      <p:grpSpPr>
        <a:xfrm>
          <a:off x="0" y="0"/>
          <a:ext cx="0" cy="0"/>
          <a:chOff x="0" y="0"/>
          <a:chExt cx="0" cy="0"/>
        </a:xfrm>
      </p:grpSpPr>
      <p:sp>
        <p:nvSpPr>
          <p:cNvPr id="189" name="Google Shape;189;p49"/>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300">
                <a:solidFill>
                  <a:schemeClr val="dk1"/>
                </a:solidFill>
                <a:latin typeface="Plus Jakarta Sans Medium"/>
                <a:ea typeface="Plus Jakarta Sans Medium"/>
                <a:cs typeface="Plus Jakarta Sans Medium"/>
                <a:sym typeface="Plus Jakarta Sans Medium"/>
              </a:rPr>
              <a:t>T</a:t>
            </a:r>
            <a:r>
              <a:rPr lang="en" sz="2200">
                <a:solidFill>
                  <a:schemeClr val="dk1"/>
                </a:solidFill>
                <a:latin typeface="Plus Jakarta Sans Medium"/>
                <a:ea typeface="Plus Jakarta Sans Medium"/>
                <a:cs typeface="Plus Jakarta Sans Medium"/>
                <a:sym typeface="Plus Jakarta Sans Medium"/>
              </a:rPr>
              <a:t>he First Women to Complete the Oregon Trail</a:t>
            </a:r>
            <a:endParaRPr sz="22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90" name="Google Shape;190;p49"/>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91" name="Google Shape;191;p49"/>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92" name="Google Shape;192;p49"/>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3" name="Google Shape;193;p49"/>
          <p:cNvSpPr txBox="1"/>
          <p:nvPr/>
        </p:nvSpPr>
        <p:spPr>
          <a:xfrm>
            <a:off x="670050" y="11874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194" name="Google Shape;194;p49"/>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95" name="Google Shape;195;p49"/>
          <p:cNvGraphicFramePr/>
          <p:nvPr/>
        </p:nvGraphicFramePr>
        <p:xfrm>
          <a:off x="315750" y="2583825"/>
          <a:ext cx="3000000" cy="3000000"/>
        </p:xfrm>
        <a:graphic>
          <a:graphicData uri="http://schemas.openxmlformats.org/drawingml/2006/table">
            <a:tbl>
              <a:tblPr>
                <a:noFill/>
                <a:tableStyleId>{8CD4C6E5-C7C5-4132-85C8-BF16426AC722}</a:tableStyleId>
              </a:tblPr>
              <a:tblGrid>
                <a:gridCol w="7140900"/>
              </a:tblGrid>
              <a:tr h="431125">
                <a:tc>
                  <a:txBody>
                    <a:bodyPr/>
                    <a:lstStyle/>
                    <a:p>
                      <a:pPr indent="0" lvl="0" marL="0" rtl="0" algn="l">
                        <a:spcBef>
                          <a:spcPts val="0"/>
                        </a:spcBef>
                        <a:spcAft>
                          <a:spcPts val="0"/>
                        </a:spcAft>
                        <a:buNone/>
                      </a:pPr>
                      <a:r>
                        <a:rPr b="1" lang="en" sz="1300" u="sng">
                          <a:solidFill>
                            <a:schemeClr val="hlink"/>
                          </a:solidFill>
                          <a:latin typeface="Halant"/>
                          <a:ea typeface="Halant"/>
                          <a:cs typeface="Halant"/>
                          <a:sym typeface="Halant"/>
                          <a:hlinkClick r:id="rId5"/>
                        </a:rPr>
                        <a:t>Video Transcript:</a:t>
                      </a:r>
                      <a:endParaRPr sz="1300">
                        <a:latin typeface="Halant"/>
                        <a:ea typeface="Halant"/>
                        <a:cs typeface="Halant"/>
                        <a:sym typeface="Halant"/>
                      </a:endParaRPr>
                    </a:p>
                    <a:p>
                      <a:pPr indent="0" lvl="0" marL="38100" marR="15240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1836, a group of missionaries left for what was billed as the promised land, Oregon. Marcus and Narcissa Whitman joined the party which followed the Oregon Trail. The old fur trading route started in western Missouri. Then stretched 2,500 miles to Oregon's fabled farmland. Today, that journey would cross five states. Before the Whitman party, no women or wagons had attempted the trip. No one thought they could make it over the steep south pass, the easiest route through the Rockies. But Narcissa Whitman pushed through. The frontier was now open to families. Soon wagon ruts on the Oregon Trail grew deeper. Tens of thousands of homesteaders began forging West including Amelia Knight. She left Iowa newly pregnant with her husband and seven children. They followed the Platte River, the source of drinking water and disease on the trail. In what's now Nebraska, the Knights looked for landmarks like jailhouse and courthouse rocks and Scottsbluff. Out here, they feared Indian attacks but the biggest killers were River crossings and gun accidents.</a:t>
                      </a:r>
                      <a:endParaRPr sz="1200">
                        <a:solidFill>
                          <a:schemeClr val="dk1"/>
                        </a:solidFill>
                        <a:latin typeface="Inter"/>
                        <a:ea typeface="Inter"/>
                        <a:cs typeface="Inter"/>
                        <a:sym typeface="Inter"/>
                      </a:endParaRPr>
                    </a:p>
                    <a:p>
                      <a:pPr indent="0" lvl="0" marL="38100" marR="15240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196" name="Google Shape;196;p49"/>
          <p:cNvSpPr txBox="1"/>
          <p:nvPr/>
        </p:nvSpPr>
        <p:spPr>
          <a:xfrm>
            <a:off x="1700625" y="1575298"/>
            <a:ext cx="5673000" cy="8229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latin typeface="Inter"/>
                <a:ea typeface="Inter"/>
                <a:cs typeface="Inter"/>
                <a:sym typeface="Inter"/>
              </a:rPr>
              <a:t>Thinking historically means interpreting historical events, developments, or processes in light of the surrounding historical context.</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000000"/>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197" name="Google Shape;197;p49"/>
          <p:cNvSpPr txBox="1"/>
          <p:nvPr/>
        </p:nvSpPr>
        <p:spPr>
          <a:xfrm>
            <a:off x="435675" y="5452663"/>
            <a:ext cx="6918300" cy="260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How do you think Narcissa Whitman’s journey may have changed the way people viewed westward expansion?</a:t>
            </a:r>
            <a:endParaRPr sz="1200">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might settlers like the Knight family have risked such a dangerous journey to move west?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highlight>
                <a:srgbClr val="E95C3D"/>
              </a:highlight>
              <a:latin typeface="Inter"/>
              <a:ea typeface="Inter"/>
              <a:cs typeface="Inter"/>
              <a:sym typeface="Inter"/>
            </a:endParaRPr>
          </a:p>
          <a:p>
            <a:pPr indent="0" lvl="0" marL="457200" rtl="0" algn="l">
              <a:spcBef>
                <a:spcPts val="0"/>
              </a:spcBef>
              <a:spcAft>
                <a:spcPts val="0"/>
              </a:spcAft>
              <a:buNone/>
            </a:pPr>
            <a:r>
              <a:t/>
            </a:r>
            <a:endParaRPr b="1" sz="1200">
              <a:solidFill>
                <a:srgbClr val="E95C3D"/>
              </a:solidFill>
              <a:highlight>
                <a:srgbClr val="E95C3D"/>
              </a:highlight>
              <a:latin typeface="Inter"/>
              <a:ea typeface="Inter"/>
              <a:cs typeface="Inter"/>
              <a:sym typeface="Inter"/>
            </a:endParaRPr>
          </a:p>
          <a:p>
            <a:pPr indent="0" lvl="0" marL="0" rtl="0" algn="l">
              <a:spcBef>
                <a:spcPts val="0"/>
              </a:spcBef>
              <a:spcAft>
                <a:spcPts val="0"/>
              </a:spcAft>
              <a:buNone/>
            </a:pPr>
            <a:r>
              <a:t/>
            </a:r>
            <a:endParaRPr sz="1200">
              <a:solidFill>
                <a:srgbClr val="000000"/>
              </a:solidFill>
              <a:highlight>
                <a:srgbClr val="E95C3D"/>
              </a:highlight>
              <a:latin typeface="Inter"/>
              <a:ea typeface="Inter"/>
              <a:cs typeface="Inter"/>
              <a:sym typeface="Inter"/>
            </a:endParaRPr>
          </a:p>
          <a:p>
            <a:pPr indent="0" lvl="0" marL="0" rtl="0" algn="l">
              <a:spcBef>
                <a:spcPts val="0"/>
              </a:spcBef>
              <a:spcAft>
                <a:spcPts val="0"/>
              </a:spcAft>
              <a:buNone/>
            </a:pPr>
            <a:r>
              <a:t/>
            </a:r>
            <a:endParaRPr sz="1200">
              <a:solidFill>
                <a:srgbClr val="000000"/>
              </a:solidFill>
              <a:highlight>
                <a:srgbClr val="E95C3D"/>
              </a:highlight>
              <a:latin typeface="Inter"/>
              <a:ea typeface="Inter"/>
              <a:cs typeface="Inter"/>
              <a:sym typeface="Inter"/>
            </a:endParaRPr>
          </a:p>
        </p:txBody>
      </p:sp>
      <p:pic>
        <p:nvPicPr>
          <p:cNvPr id="198" name="Google Shape;198;p49" title="Context@2x transparent.png"/>
          <p:cNvPicPr preferRelativeResize="0"/>
          <p:nvPr/>
        </p:nvPicPr>
        <p:blipFill rotWithShape="1">
          <a:blip r:embed="rId6">
            <a:alphaModFix/>
          </a:blip>
          <a:srcRect b="0" l="0" r="0" t="0"/>
          <a:stretch/>
        </p:blipFill>
        <p:spPr>
          <a:xfrm>
            <a:off x="670051" y="1610089"/>
            <a:ext cx="822875" cy="8228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2" name="Shape 202"/>
        <p:cNvGrpSpPr/>
        <p:nvPr/>
      </p:nvGrpSpPr>
      <p:grpSpPr>
        <a:xfrm>
          <a:off x="0" y="0"/>
          <a:ext cx="0" cy="0"/>
          <a:chOff x="0" y="0"/>
          <a:chExt cx="0" cy="0"/>
        </a:xfrm>
      </p:grpSpPr>
      <p:sp>
        <p:nvSpPr>
          <p:cNvPr id="203" name="Google Shape;203;p50"/>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Women on the Trail</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Catherine Haun</a:t>
            </a:r>
            <a:endParaRPr sz="1900">
              <a:solidFill>
                <a:schemeClr val="dk1"/>
              </a:solidFill>
              <a:latin typeface="Plus Jakarta Sans"/>
              <a:ea typeface="Plus Jakarta Sans"/>
              <a:cs typeface="Plus Jakarta Sans"/>
              <a:sym typeface="Plus Jakarta Sans"/>
            </a:endParaRPr>
          </a:p>
        </p:txBody>
      </p:sp>
      <p:sp>
        <p:nvSpPr>
          <p:cNvPr id="204" name="Google Shape;204;p50"/>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5" name="Google Shape;205;p50"/>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206" name="Google Shape;206;p50"/>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7" name="Google Shape;207;p50"/>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208" name="Google Shape;208;p50"/>
          <p:cNvGraphicFramePr/>
          <p:nvPr/>
        </p:nvGraphicFramePr>
        <p:xfrm>
          <a:off x="390126" y="879426"/>
          <a:ext cx="3000000" cy="3000000"/>
        </p:xfrm>
        <a:graphic>
          <a:graphicData uri="http://schemas.openxmlformats.org/drawingml/2006/table">
            <a:tbl>
              <a:tblPr>
                <a:noFill/>
                <a:tableStyleId>{5AD660BF-8FBB-40C9-ADC4-D3D10A1DBCC0}</a:tableStyleId>
              </a:tblPr>
              <a:tblGrid>
                <a:gridCol w="7057200"/>
              </a:tblGrid>
              <a:tr h="436250">
                <a:tc>
                  <a:txBody>
                    <a:bodyPr/>
                    <a:lstStyle/>
                    <a:p>
                      <a:pPr indent="0" lvl="0" marL="0" rtl="0" algn="l">
                        <a:spcBef>
                          <a:spcPts val="0"/>
                        </a:spcBef>
                        <a:spcAft>
                          <a:spcPts val="0"/>
                        </a:spcAft>
                        <a:buNone/>
                      </a:pPr>
                      <a:r>
                        <a:rPr lang="en" sz="1200">
                          <a:latin typeface="Halant"/>
                          <a:ea typeface="Halant"/>
                          <a:cs typeface="Halant"/>
                          <a:sym typeface="Halant"/>
                        </a:rPr>
                        <a:t>Source: </a:t>
                      </a:r>
                      <a:r>
                        <a:rPr lang="en" sz="1200">
                          <a:solidFill>
                            <a:schemeClr val="dk1"/>
                          </a:solidFill>
                          <a:latin typeface="Halant"/>
                          <a:ea typeface="Halant"/>
                          <a:cs typeface="Halant"/>
                          <a:sym typeface="Halant"/>
                        </a:rPr>
                        <a:t>From Catherine Haun, "A Woman's Trip Across the Plains in 1849," in Lillian Schlissel, </a:t>
                      </a:r>
                      <a:r>
                        <a:rPr i="1" lang="en" sz="1200">
                          <a:solidFill>
                            <a:schemeClr val="dk1"/>
                          </a:solidFill>
                          <a:latin typeface="Halant"/>
                          <a:ea typeface="Halant"/>
                          <a:cs typeface="Halant"/>
                          <a:sym typeface="Halant"/>
                        </a:rPr>
                        <a:t>Women's Diaries of the Westward Journey</a:t>
                      </a:r>
                      <a:r>
                        <a:rPr lang="en" sz="1200">
                          <a:solidFill>
                            <a:schemeClr val="dk1"/>
                          </a:solidFill>
                          <a:latin typeface="Halant"/>
                          <a:ea typeface="Halant"/>
                          <a:cs typeface="Halant"/>
                          <a:sym typeface="Halant"/>
                        </a:rPr>
                        <a:t>, 1992.</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Catherine Haun was a pioneer woman who documented her 1849 journey to California during the Gold Rush, traveling west with her husband in search of new opportunities and fortune.</a:t>
                      </a:r>
                      <a:endParaRPr sz="10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23802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add to the horrors of the surroundings one man was bitten on the ankle by a venomous snake. Although every available remedy was tried upon the wound, his limb had to be amputated with the aid of a common handsaw. Fortunately, for him, he had a good, brave wife along who helped and cheered him into health and usefulness; for it was not long before he found much that he could do and was not considered a burden, although the woman had to do a man's work as they were alone. He was of a mechanical turn, and later on helped mend wagons, yokes and harness; and when the train was "on the move" sat in the wagon, gun by his side, and repaired boots and shoes.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Cholera was prevalent on the plains at this time; the train preceding as well as the one following ours had one or more deaths, but fortunately we had not a single case of the disease. Often several graves together stood as silent proof of smallpox or cholera epidemic. The Indians spread the disease among themselves by digging up the bodies of the victims for the clothing. The majority of the Indians were badly pock-marked…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Although very tired of tent life many of us spent Thanksgiving and Christmas in our canvas houses. I do not remember ever having had happier holiday times. For Christmas dinner we had a grizzly bear steak for which we paid $2.50, one cabbage for $1.00 and—oh horrors— some more dried apples!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As we had lived in a tent and had been on the move for nine months, traveling 2400 miles we were glad to settle down and go housekeeping in a shed that was built in a day of lumber purchased with the first fee…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txBody>
                  <a:tcPr marT="66525" marB="66525" marR="67475" marL="674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2" name="Shape 212"/>
        <p:cNvGrpSpPr/>
        <p:nvPr/>
      </p:nvGrpSpPr>
      <p:grpSpPr>
        <a:xfrm>
          <a:off x="0" y="0"/>
          <a:ext cx="0" cy="0"/>
          <a:chOff x="0" y="0"/>
          <a:chExt cx="0" cy="0"/>
        </a:xfrm>
      </p:grpSpPr>
      <p:sp>
        <p:nvSpPr>
          <p:cNvPr id="213" name="Google Shape;213;p51"/>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Women on the Trail: Source Two</a:t>
            </a:r>
            <a:endParaRPr sz="1900">
              <a:solidFill>
                <a:schemeClr val="dk1"/>
              </a:solidFill>
              <a:latin typeface="Halant"/>
              <a:ea typeface="Halant"/>
              <a:cs typeface="Halant"/>
              <a:sym typeface="Halant"/>
            </a:endParaRPr>
          </a:p>
        </p:txBody>
      </p:sp>
      <p:pic>
        <p:nvPicPr>
          <p:cNvPr id="214" name="Google Shape;214;p5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5" name="Google Shape;215;p5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6" name="Google Shape;216;p5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17" name="Google Shape;217;p51"/>
          <p:cNvPicPr preferRelativeResize="0"/>
          <p:nvPr/>
        </p:nvPicPr>
        <p:blipFill>
          <a:blip r:embed="rId4">
            <a:alphaModFix/>
          </a:blip>
          <a:stretch>
            <a:fillRect/>
          </a:stretch>
        </p:blipFill>
        <p:spPr>
          <a:xfrm>
            <a:off x="226481" y="152922"/>
            <a:ext cx="816414" cy="338543"/>
          </a:xfrm>
          <a:prstGeom prst="rect">
            <a:avLst/>
          </a:prstGeom>
          <a:noFill/>
          <a:ln>
            <a:noFill/>
          </a:ln>
        </p:spPr>
      </p:pic>
      <p:sp>
        <p:nvSpPr>
          <p:cNvPr id="218" name="Google Shape;218;p51"/>
          <p:cNvSpPr txBox="1"/>
          <p:nvPr/>
        </p:nvSpPr>
        <p:spPr>
          <a:xfrm>
            <a:off x="594300" y="807688"/>
            <a:ext cx="6583800" cy="79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Read the assigned source and fill out the graphic organizer and questions below. Be prepared to share out in an Inside/Outside circle activity about these sources.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219" name="Google Shape;219;p51"/>
          <p:cNvSpPr txBox="1"/>
          <p:nvPr/>
        </p:nvSpPr>
        <p:spPr>
          <a:xfrm>
            <a:off x="1302450" y="1470100"/>
            <a:ext cx="5167500" cy="5706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2000">
                <a:solidFill>
                  <a:schemeClr val="dk1"/>
                </a:solidFill>
                <a:latin typeface="Inter"/>
                <a:ea typeface="Inter"/>
                <a:cs typeface="Inter"/>
                <a:sym typeface="Inter"/>
              </a:rPr>
              <a:t>Diary of Catherine Haun (1849)</a:t>
            </a:r>
            <a:endParaRPr b="1" sz="2000">
              <a:solidFill>
                <a:schemeClr val="dk1"/>
              </a:solidFill>
              <a:latin typeface="Inter"/>
              <a:ea typeface="Inter"/>
              <a:cs typeface="Inter"/>
              <a:sym typeface="Inter"/>
            </a:endParaRPr>
          </a:p>
        </p:txBody>
      </p:sp>
      <p:sp>
        <p:nvSpPr>
          <p:cNvPr id="220" name="Google Shape;220;p51"/>
          <p:cNvSpPr txBox="1"/>
          <p:nvPr/>
        </p:nvSpPr>
        <p:spPr>
          <a:xfrm>
            <a:off x="2913200" y="2253100"/>
            <a:ext cx="20280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What were the mental health and emotional challenges of life on the trail?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sp>
        <p:nvSpPr>
          <p:cNvPr id="221" name="Google Shape;221;p51"/>
          <p:cNvSpPr txBox="1"/>
          <p:nvPr/>
        </p:nvSpPr>
        <p:spPr>
          <a:xfrm>
            <a:off x="5282500" y="2253100"/>
            <a:ext cx="20280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were the geographic and technology challenges of life on the trail?</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p:txBody>
      </p:sp>
      <p:sp>
        <p:nvSpPr>
          <p:cNvPr id="222" name="Google Shape;222;p51"/>
          <p:cNvSpPr txBox="1"/>
          <p:nvPr/>
        </p:nvSpPr>
        <p:spPr>
          <a:xfrm>
            <a:off x="594300" y="2253100"/>
            <a:ext cx="19776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What were the physical health and safety challenges of life on the trail?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cxnSp>
        <p:nvCxnSpPr>
          <p:cNvPr id="223" name="Google Shape;223;p51"/>
          <p:cNvCxnSpPr/>
          <p:nvPr/>
        </p:nvCxnSpPr>
        <p:spPr>
          <a:xfrm>
            <a:off x="1557900" y="2040700"/>
            <a:ext cx="0" cy="212400"/>
          </a:xfrm>
          <a:prstGeom prst="straightConnector1">
            <a:avLst/>
          </a:prstGeom>
          <a:noFill/>
          <a:ln cap="flat" cmpd="sng" w="9525">
            <a:solidFill>
              <a:schemeClr val="dk2"/>
            </a:solidFill>
            <a:prstDash val="solid"/>
            <a:round/>
            <a:headEnd len="med" w="med" type="none"/>
            <a:tailEnd len="med" w="med" type="none"/>
          </a:ln>
        </p:spPr>
      </p:cxnSp>
      <p:sp>
        <p:nvSpPr>
          <p:cNvPr id="224" name="Google Shape;224;p51"/>
          <p:cNvSpPr txBox="1"/>
          <p:nvPr/>
        </p:nvSpPr>
        <p:spPr>
          <a:xfrm>
            <a:off x="670100" y="8851300"/>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 Evaluating Evidence &amp; Perspective</a:t>
            </a:r>
            <a:endParaRPr sz="1200">
              <a:latin typeface="Inter"/>
              <a:ea typeface="Inter"/>
              <a:cs typeface="Inter"/>
              <a:sym typeface="Inter"/>
            </a:endParaRPr>
          </a:p>
        </p:txBody>
      </p:sp>
      <p:cxnSp>
        <p:nvCxnSpPr>
          <p:cNvPr id="225" name="Google Shape;225;p51"/>
          <p:cNvCxnSpPr/>
          <p:nvPr/>
        </p:nvCxnSpPr>
        <p:spPr>
          <a:xfrm>
            <a:off x="3928550" y="2040700"/>
            <a:ext cx="0" cy="212400"/>
          </a:xfrm>
          <a:prstGeom prst="straightConnector1">
            <a:avLst/>
          </a:prstGeom>
          <a:noFill/>
          <a:ln cap="flat" cmpd="sng" w="9525">
            <a:solidFill>
              <a:schemeClr val="dk2"/>
            </a:solidFill>
            <a:prstDash val="solid"/>
            <a:round/>
            <a:headEnd len="med" w="med" type="none"/>
            <a:tailEnd len="med" w="med" type="none"/>
          </a:ln>
        </p:spPr>
      </p:cxnSp>
      <p:cxnSp>
        <p:nvCxnSpPr>
          <p:cNvPr id="226" name="Google Shape;226;p51"/>
          <p:cNvCxnSpPr/>
          <p:nvPr/>
        </p:nvCxnSpPr>
        <p:spPr>
          <a:xfrm>
            <a:off x="6296500" y="2040700"/>
            <a:ext cx="0" cy="212400"/>
          </a:xfrm>
          <a:prstGeom prst="straightConnector1">
            <a:avLst/>
          </a:prstGeom>
          <a:noFill/>
          <a:ln cap="flat" cmpd="sng" w="9525">
            <a:solidFill>
              <a:schemeClr val="dk2"/>
            </a:solidFill>
            <a:prstDash val="solid"/>
            <a:round/>
            <a:headEnd len="med" w="med" type="none"/>
            <a:tailEnd len="med" w="med" type="none"/>
          </a:ln>
        </p:spPr>
      </p:cxnSp>
      <p:sp>
        <p:nvSpPr>
          <p:cNvPr id="227" name="Google Shape;227;p51"/>
          <p:cNvSpPr txBox="1"/>
          <p:nvPr/>
        </p:nvSpPr>
        <p:spPr>
          <a:xfrm>
            <a:off x="584600" y="5907925"/>
            <a:ext cx="6726000" cy="3364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Reflection &amp; Analysis: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this firsthand account compare to what you expected life on the trail to be?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Catherine Haun’s story teach about the strength and adaptability of women on the trail?</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1" name="Shape 231"/>
        <p:cNvGrpSpPr/>
        <p:nvPr/>
      </p:nvGrpSpPr>
      <p:grpSpPr>
        <a:xfrm>
          <a:off x="0" y="0"/>
          <a:ext cx="0" cy="0"/>
          <a:chOff x="0" y="0"/>
          <a:chExt cx="0" cy="0"/>
        </a:xfrm>
      </p:grpSpPr>
      <p:pic>
        <p:nvPicPr>
          <p:cNvPr id="232" name="Google Shape;232;p52"/>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33" name="Google Shape;233;p5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4" name="Google Shape;234;p5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35" name="Google Shape;235;p52"/>
          <p:cNvSpPr txBox="1"/>
          <p:nvPr/>
        </p:nvSpPr>
        <p:spPr>
          <a:xfrm>
            <a:off x="455250" y="795075"/>
            <a:ext cx="68622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As you move through the inside/outside circle, take notes about each of the sources. Include specific evidence and explain the perspective.</a:t>
            </a:r>
            <a:endParaRPr sz="1400">
              <a:latin typeface="Halant"/>
              <a:ea typeface="Halant"/>
              <a:cs typeface="Halant"/>
              <a:sym typeface="Halant"/>
            </a:endParaRPr>
          </a:p>
        </p:txBody>
      </p:sp>
      <p:sp>
        <p:nvSpPr>
          <p:cNvPr id="236" name="Google Shape;236;p52"/>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Evaluating Evidence </a:t>
            </a:r>
            <a:r>
              <a:rPr lang="en" sz="1400">
                <a:solidFill>
                  <a:schemeClr val="dk1"/>
                </a:solidFill>
                <a:latin typeface="Halant"/>
                <a:ea typeface="Halant"/>
                <a:cs typeface="Halant"/>
                <a:sym typeface="Halant"/>
              </a:rPr>
              <a:t>&amp; Perspective</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Women on the Trail</a:t>
            </a:r>
            <a:endParaRPr sz="1900">
              <a:solidFill>
                <a:schemeClr val="dk1"/>
              </a:solidFill>
              <a:latin typeface="Plus Jakarta Sans"/>
              <a:ea typeface="Plus Jakarta Sans"/>
              <a:cs typeface="Plus Jakarta Sans"/>
              <a:sym typeface="Plus Jakarta Sans"/>
            </a:endParaRPr>
          </a:p>
        </p:txBody>
      </p:sp>
      <p:pic>
        <p:nvPicPr>
          <p:cNvPr id="237" name="Google Shape;237;p52"/>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238" name="Google Shape;238;p52"/>
          <p:cNvGraphicFramePr/>
          <p:nvPr/>
        </p:nvGraphicFramePr>
        <p:xfrm>
          <a:off x="952650" y="1532475"/>
          <a:ext cx="3000000" cy="3000000"/>
        </p:xfrm>
        <a:graphic>
          <a:graphicData uri="http://schemas.openxmlformats.org/drawingml/2006/table">
            <a:tbl>
              <a:tblPr>
                <a:noFill/>
                <a:tableStyleId>{8CD4C6E5-C7C5-4132-85C8-BF16426AC722}</a:tableStyleId>
              </a:tblPr>
              <a:tblGrid>
                <a:gridCol w="2933700"/>
                <a:gridCol w="2933700"/>
              </a:tblGrid>
              <a:tr h="381000">
                <a:tc gridSpan="2">
                  <a:txBody>
                    <a:bodyPr/>
                    <a:lstStyle/>
                    <a:p>
                      <a:pPr indent="0" lvl="0" marL="0" rtl="0" algn="l">
                        <a:spcBef>
                          <a:spcPts val="0"/>
                        </a:spcBef>
                        <a:spcAft>
                          <a:spcPts val="0"/>
                        </a:spcAft>
                        <a:buNone/>
                      </a:pPr>
                      <a:r>
                        <a:rPr b="1" lang="en" sz="1200">
                          <a:latin typeface="Inter"/>
                          <a:ea typeface="Inter"/>
                          <a:cs typeface="Inter"/>
                          <a:sym typeface="Inter"/>
                        </a:rPr>
                        <a:t>Your Source: </a:t>
                      </a:r>
                      <a:endParaRPr b="1" sz="1200">
                        <a:latin typeface="Inter"/>
                        <a:ea typeface="Inter"/>
                        <a:cs typeface="Inter"/>
                        <a:sym typeface="Inter"/>
                      </a:endParaRPr>
                    </a:p>
                  </a:txBody>
                  <a:tcPr marT="91425" marB="91425" marR="91425" marL="91425">
                    <a:solidFill>
                      <a:srgbClr val="D9D9D9"/>
                    </a:solidFill>
                  </a:tcPr>
                </a:tc>
                <a:tc hMerge="1"/>
              </a:tr>
              <a:tr h="381000">
                <a:tc gridSpan="2">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tc>
                <a:tc hMerge="1"/>
              </a:tr>
              <a:tr h="381000">
                <a:tc>
                  <a:txBody>
                    <a:bodyPr/>
                    <a:lstStyle/>
                    <a:p>
                      <a:pPr indent="0" lvl="0" marL="0" rtl="0" algn="l">
                        <a:spcBef>
                          <a:spcPts val="0"/>
                        </a:spcBef>
                        <a:spcAft>
                          <a:spcPts val="0"/>
                        </a:spcAft>
                        <a:buNone/>
                      </a:pPr>
                      <a:r>
                        <a:rPr b="1" lang="en" sz="1200">
                          <a:latin typeface="Inter"/>
                          <a:ea typeface="Inter"/>
                          <a:cs typeface="Inter"/>
                          <a:sym typeface="Inter"/>
                        </a:rPr>
                        <a:t>Source: </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91425" marB="91425" marR="91425" marL="91425">
                    <a:solidFill>
                      <a:srgbClr val="D9D9D9"/>
                    </a:solidFill>
                  </a:tcPr>
                </a:tc>
              </a:tr>
              <a:tr h="38100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Source: </a:t>
                      </a:r>
                      <a:endParaRPr b="1" sz="1200">
                        <a:latin typeface="Inter"/>
                        <a:ea typeface="Inter"/>
                        <a:cs typeface="Inter"/>
                        <a:sym typeface="Inter"/>
                      </a:endParaRPr>
                    </a:p>
                  </a:txBody>
                  <a:tcPr marT="91425" marB="91425" marR="91425" marL="91425">
                    <a:solidFill>
                      <a:srgbClr val="D9D9D9"/>
                    </a:solidFill>
                  </a:tcPr>
                </a:tc>
              </a:tr>
              <a:tr h="38100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2" name="Shape 242"/>
        <p:cNvGrpSpPr/>
        <p:nvPr/>
      </p:nvGrpSpPr>
      <p:grpSpPr>
        <a:xfrm>
          <a:off x="0" y="0"/>
          <a:ext cx="0" cy="0"/>
          <a:chOff x="0" y="0"/>
          <a:chExt cx="0" cy="0"/>
        </a:xfrm>
      </p:grpSpPr>
      <p:sp>
        <p:nvSpPr>
          <p:cNvPr id="243" name="Google Shape;243;p5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44" name="Google Shape;244;p5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45" name="Google Shape;245;p5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46" name="Google Shape;246;p53"/>
          <p:cNvSpPr txBox="1"/>
          <p:nvPr/>
        </p:nvSpPr>
        <p:spPr>
          <a:xfrm>
            <a:off x="731000" y="1807350"/>
            <a:ext cx="6310500" cy="12507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l">
              <a:spcBef>
                <a:spcPts val="0"/>
              </a:spcBef>
              <a:spcAft>
                <a:spcPts val="0"/>
              </a:spcAft>
              <a:buClr>
                <a:schemeClr val="dk1"/>
              </a:buClr>
              <a:buSzPts val="1200"/>
              <a:buFont typeface="Arial"/>
              <a:buNone/>
            </a:pPr>
            <a:r>
              <a:rPr lang="en" sz="1700">
                <a:solidFill>
                  <a:schemeClr val="dk1"/>
                </a:solidFill>
                <a:latin typeface="Inter"/>
                <a:ea typeface="Inter"/>
                <a:cs typeface="Inter"/>
                <a:sym typeface="Inter"/>
              </a:rPr>
              <a:t>What types of challenges did women face in the West as American migration increased?</a:t>
            </a:r>
            <a:endParaRPr b="1" sz="1700">
              <a:solidFill>
                <a:schemeClr val="dk1"/>
              </a:solidFill>
              <a:latin typeface="Inter"/>
              <a:ea typeface="Inter"/>
              <a:cs typeface="Inter"/>
              <a:sym typeface="Inter"/>
            </a:endParaRPr>
          </a:p>
        </p:txBody>
      </p:sp>
      <p:sp>
        <p:nvSpPr>
          <p:cNvPr id="247" name="Google Shape;247;p53"/>
          <p:cNvSpPr txBox="1"/>
          <p:nvPr/>
        </p:nvSpPr>
        <p:spPr>
          <a:xfrm>
            <a:off x="0" y="0"/>
            <a:ext cx="7772400" cy="114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 Unit 8: Sectional Tensions (1820-1860)</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Medium"/>
                <a:ea typeface="Plus Jakarta Sans Medium"/>
                <a:cs typeface="Plus Jakarta Sans Medium"/>
                <a:sym typeface="Plus Jakarta Sans Medium"/>
              </a:rPr>
              <a:t>Exit Ticket - Lesson 3</a:t>
            </a:r>
            <a:endParaRPr>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p:txBody>
      </p:sp>
      <p:pic>
        <p:nvPicPr>
          <p:cNvPr id="248" name="Google Shape;248;p5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49" name="Google Shape;249;p53"/>
          <p:cNvSpPr txBox="1"/>
          <p:nvPr/>
        </p:nvSpPr>
        <p:spPr>
          <a:xfrm>
            <a:off x="330000" y="12308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250" name="Google Shape;250;p53"/>
          <p:cNvSpPr txBox="1"/>
          <p:nvPr/>
        </p:nvSpPr>
        <p:spPr>
          <a:xfrm>
            <a:off x="455250" y="3173763"/>
            <a:ext cx="6861900" cy="218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000">
                <a:latin typeface="Halant"/>
                <a:ea typeface="Halant"/>
                <a:cs typeface="Halant"/>
                <a:sym typeface="Halant"/>
              </a:rPr>
              <a:t>Directions: </a:t>
            </a:r>
            <a:r>
              <a:rPr lang="en" sz="1000">
                <a:latin typeface="Halant"/>
                <a:ea typeface="Halant"/>
                <a:cs typeface="Halant"/>
                <a:sym typeface="Halant"/>
              </a:rPr>
              <a:t>Write a letter to someone living in the East about the experience in the West.</a:t>
            </a:r>
            <a:endParaRPr sz="1000">
              <a:latin typeface="Halant"/>
              <a:ea typeface="Halant"/>
              <a:cs typeface="Halant"/>
              <a:sym typeface="Halant"/>
            </a:endParaRPr>
          </a:p>
          <a:p>
            <a:pPr indent="0" lvl="0" marL="0" rtl="0" algn="l">
              <a:spcBef>
                <a:spcPts val="0"/>
              </a:spcBef>
              <a:spcAft>
                <a:spcPts val="0"/>
              </a:spcAft>
              <a:buNone/>
            </a:pPr>
            <a:r>
              <a:t/>
            </a:r>
            <a:endParaRPr sz="1000">
              <a:latin typeface="Halant"/>
              <a:ea typeface="Halant"/>
              <a:cs typeface="Halant"/>
              <a:sym typeface="Halant"/>
            </a:endParaRPr>
          </a:p>
          <a:p>
            <a:pPr indent="0" lvl="0" marL="0" rtl="0" algn="l">
              <a:spcBef>
                <a:spcPts val="0"/>
              </a:spcBef>
              <a:spcAft>
                <a:spcPts val="0"/>
              </a:spcAft>
              <a:buNone/>
            </a:pPr>
            <a:r>
              <a:rPr b="1" lang="en" sz="1000">
                <a:solidFill>
                  <a:srgbClr val="000000"/>
                </a:solidFill>
                <a:latin typeface="Halant"/>
                <a:ea typeface="Halant"/>
                <a:cs typeface="Halant"/>
                <a:sym typeface="Halant"/>
              </a:rPr>
              <a:t>Your letter should include:</a:t>
            </a:r>
            <a:endParaRPr b="1" sz="1000">
              <a:solidFill>
                <a:srgbClr val="000000"/>
              </a:solidFill>
              <a:latin typeface="Halant"/>
              <a:ea typeface="Halant"/>
              <a:cs typeface="Halant"/>
              <a:sym typeface="Halant"/>
            </a:endParaRPr>
          </a:p>
          <a:p>
            <a:pPr indent="-292100" lvl="0" marL="457200" rtl="0" algn="l">
              <a:spcBef>
                <a:spcPts val="0"/>
              </a:spcBef>
              <a:spcAft>
                <a:spcPts val="0"/>
              </a:spcAft>
              <a:buClr>
                <a:srgbClr val="000000"/>
              </a:buClr>
              <a:buSzPts val="1000"/>
              <a:buFont typeface="Halant"/>
              <a:buAutoNum type="arabicPeriod"/>
            </a:pPr>
            <a:r>
              <a:rPr lang="en" sz="1000">
                <a:solidFill>
                  <a:srgbClr val="000000"/>
                </a:solidFill>
                <a:latin typeface="Halant"/>
                <a:ea typeface="Halant"/>
                <a:cs typeface="Halant"/>
                <a:sym typeface="Halant"/>
              </a:rPr>
              <a:t>One reason for moving west</a:t>
            </a:r>
            <a:endParaRPr sz="1000">
              <a:solidFill>
                <a:srgbClr val="000000"/>
              </a:solidFill>
              <a:latin typeface="Halant"/>
              <a:ea typeface="Halant"/>
              <a:cs typeface="Halant"/>
              <a:sym typeface="Halant"/>
            </a:endParaRPr>
          </a:p>
          <a:p>
            <a:pPr indent="-292100" lvl="0" marL="457200" rtl="0" algn="l">
              <a:spcBef>
                <a:spcPts val="0"/>
              </a:spcBef>
              <a:spcAft>
                <a:spcPts val="0"/>
              </a:spcAft>
              <a:buClr>
                <a:srgbClr val="000000"/>
              </a:buClr>
              <a:buSzPts val="1000"/>
              <a:buFont typeface="Halant"/>
              <a:buAutoNum type="arabicPeriod"/>
            </a:pPr>
            <a:r>
              <a:rPr lang="en" sz="1000">
                <a:solidFill>
                  <a:srgbClr val="000000"/>
                </a:solidFill>
                <a:latin typeface="Halant"/>
                <a:ea typeface="Halant"/>
                <a:cs typeface="Halant"/>
                <a:sym typeface="Halant"/>
              </a:rPr>
              <a:t>One complaint, concern, or worry about your journey</a:t>
            </a:r>
            <a:endParaRPr sz="1000">
              <a:solidFill>
                <a:srgbClr val="000000"/>
              </a:solidFill>
              <a:latin typeface="Halant"/>
              <a:ea typeface="Halant"/>
              <a:cs typeface="Halant"/>
              <a:sym typeface="Halant"/>
            </a:endParaRPr>
          </a:p>
          <a:p>
            <a:pPr indent="-292100" lvl="0" marL="457200" rtl="0" algn="l">
              <a:spcBef>
                <a:spcPts val="0"/>
              </a:spcBef>
              <a:spcAft>
                <a:spcPts val="0"/>
              </a:spcAft>
              <a:buClr>
                <a:srgbClr val="000000"/>
              </a:buClr>
              <a:buSzPts val="1000"/>
              <a:buFont typeface="Halant"/>
              <a:buAutoNum type="arabicPeriod"/>
            </a:pPr>
            <a:r>
              <a:rPr lang="en" sz="1000">
                <a:solidFill>
                  <a:srgbClr val="000000"/>
                </a:solidFill>
                <a:latin typeface="Halant"/>
                <a:ea typeface="Halant"/>
                <a:cs typeface="Halant"/>
                <a:sym typeface="Halant"/>
              </a:rPr>
              <a:t>A regret of something or someone you left behind</a:t>
            </a:r>
            <a:endParaRPr sz="1000">
              <a:solidFill>
                <a:srgbClr val="000000"/>
              </a:solidFill>
              <a:latin typeface="Halant"/>
              <a:ea typeface="Halant"/>
              <a:cs typeface="Halant"/>
              <a:sym typeface="Halant"/>
            </a:endParaRPr>
          </a:p>
          <a:p>
            <a:pPr indent="-292100" lvl="0" marL="457200" rtl="0" algn="l">
              <a:spcBef>
                <a:spcPts val="0"/>
              </a:spcBef>
              <a:spcAft>
                <a:spcPts val="0"/>
              </a:spcAft>
              <a:buClr>
                <a:srgbClr val="000000"/>
              </a:buClr>
              <a:buSzPts val="1000"/>
              <a:buFont typeface="Halant"/>
              <a:buAutoNum type="arabicPeriod"/>
            </a:pPr>
            <a:r>
              <a:rPr lang="en" sz="1000">
                <a:solidFill>
                  <a:srgbClr val="000000"/>
                </a:solidFill>
                <a:latin typeface="Halant"/>
                <a:ea typeface="Halant"/>
                <a:cs typeface="Halant"/>
                <a:sym typeface="Halant"/>
              </a:rPr>
              <a:t>An idea about what you wish you might have done differently about your journey (Ex: </a:t>
            </a:r>
            <a:r>
              <a:rPr lang="en" sz="1000">
                <a:latin typeface="Halant"/>
                <a:ea typeface="Halant"/>
                <a:cs typeface="Halant"/>
                <a:sym typeface="Halant"/>
              </a:rPr>
              <a:t>y</a:t>
            </a:r>
            <a:r>
              <a:rPr lang="en" sz="1000">
                <a:solidFill>
                  <a:srgbClr val="000000"/>
                </a:solidFill>
                <a:latin typeface="Halant"/>
                <a:ea typeface="Halant"/>
                <a:cs typeface="Halant"/>
                <a:sym typeface="Halant"/>
              </a:rPr>
              <a:t>our packing, your travel route</a:t>
            </a:r>
            <a:r>
              <a:rPr lang="en" sz="1000">
                <a:latin typeface="Halant"/>
                <a:ea typeface="Halant"/>
                <a:cs typeface="Halant"/>
                <a:sym typeface="Halant"/>
              </a:rPr>
              <a:t>, etc.)</a:t>
            </a:r>
            <a:endParaRPr sz="1000">
              <a:solidFill>
                <a:srgbClr val="000000"/>
              </a:solidFill>
              <a:latin typeface="Halant"/>
              <a:ea typeface="Halant"/>
              <a:cs typeface="Halant"/>
              <a:sym typeface="Halant"/>
            </a:endParaRPr>
          </a:p>
          <a:p>
            <a:pPr indent="0" lvl="0" marL="457200" rtl="0" algn="l">
              <a:spcBef>
                <a:spcPts val="0"/>
              </a:spcBef>
              <a:spcAft>
                <a:spcPts val="0"/>
              </a:spcAft>
              <a:buNone/>
            </a:pPr>
            <a:r>
              <a:t/>
            </a:r>
            <a:endParaRPr sz="1000">
              <a:solidFill>
                <a:srgbClr val="000000"/>
              </a:solidFill>
              <a:latin typeface="Halant"/>
              <a:ea typeface="Halant"/>
              <a:cs typeface="Halant"/>
              <a:sym typeface="Halant"/>
            </a:endParaRPr>
          </a:p>
          <a:p>
            <a:pPr indent="0" lvl="0" marL="0" rtl="0" algn="l">
              <a:spcBef>
                <a:spcPts val="0"/>
              </a:spcBef>
              <a:spcAft>
                <a:spcPts val="0"/>
              </a:spcAft>
              <a:buNone/>
            </a:pPr>
            <a:r>
              <a:rPr b="1" lang="en" sz="1000">
                <a:solidFill>
                  <a:srgbClr val="000000"/>
                </a:solidFill>
                <a:latin typeface="Halant"/>
                <a:ea typeface="Halant"/>
                <a:cs typeface="Halant"/>
                <a:sym typeface="Halant"/>
              </a:rPr>
              <a:t>Format and Requirements:</a:t>
            </a:r>
            <a:endParaRPr b="1" sz="1000">
              <a:solidFill>
                <a:srgbClr val="000000"/>
              </a:solidFill>
              <a:latin typeface="Halant"/>
              <a:ea typeface="Halant"/>
              <a:cs typeface="Halant"/>
              <a:sym typeface="Halant"/>
            </a:endParaRPr>
          </a:p>
          <a:p>
            <a:pPr indent="-292100" lvl="0" marL="457200" rtl="0" algn="l">
              <a:spcBef>
                <a:spcPts val="0"/>
              </a:spcBef>
              <a:spcAft>
                <a:spcPts val="0"/>
              </a:spcAft>
              <a:buClr>
                <a:srgbClr val="000000"/>
              </a:buClr>
              <a:buSzPts val="1000"/>
              <a:buFont typeface="Halant"/>
              <a:buChar char="●"/>
            </a:pPr>
            <a:r>
              <a:rPr lang="en" sz="1000">
                <a:solidFill>
                  <a:srgbClr val="000000"/>
                </a:solidFill>
                <a:latin typeface="Halant"/>
                <a:ea typeface="Halant"/>
                <a:cs typeface="Halant"/>
                <a:sym typeface="Halant"/>
              </a:rPr>
              <a:t>Write at least two paragraphs (or about 8–10 sentences).</a:t>
            </a:r>
            <a:endParaRPr sz="1000">
              <a:solidFill>
                <a:srgbClr val="000000"/>
              </a:solidFill>
              <a:latin typeface="Halant"/>
              <a:ea typeface="Halant"/>
              <a:cs typeface="Halant"/>
              <a:sym typeface="Halant"/>
            </a:endParaRPr>
          </a:p>
          <a:p>
            <a:pPr indent="-292100" lvl="0" marL="457200" rtl="0" algn="l">
              <a:spcBef>
                <a:spcPts val="0"/>
              </a:spcBef>
              <a:spcAft>
                <a:spcPts val="0"/>
              </a:spcAft>
              <a:buClr>
                <a:srgbClr val="000000"/>
              </a:buClr>
              <a:buSzPts val="1000"/>
              <a:buFont typeface="Halant"/>
              <a:buChar char="●"/>
            </a:pPr>
            <a:r>
              <a:rPr lang="en" sz="1000">
                <a:solidFill>
                  <a:srgbClr val="000000"/>
                </a:solidFill>
                <a:latin typeface="Halant"/>
                <a:ea typeface="Halant"/>
                <a:cs typeface="Halant"/>
                <a:sym typeface="Halant"/>
              </a:rPr>
              <a:t>Use historical vocabulary such as "Oregon Trail,” “cholera,” “wagon trains,” etc. </a:t>
            </a:r>
            <a:endParaRPr sz="1000">
              <a:solidFill>
                <a:srgbClr val="000000"/>
              </a:solidFill>
              <a:latin typeface="Halant"/>
              <a:ea typeface="Halant"/>
              <a:cs typeface="Halant"/>
              <a:sym typeface="Halant"/>
            </a:endParaRPr>
          </a:p>
          <a:p>
            <a:pPr indent="-292100" lvl="0" marL="457200" rtl="0" algn="l">
              <a:spcBef>
                <a:spcPts val="0"/>
              </a:spcBef>
              <a:spcAft>
                <a:spcPts val="1200"/>
              </a:spcAft>
              <a:buClr>
                <a:srgbClr val="000000"/>
              </a:buClr>
              <a:buSzPts val="1000"/>
              <a:buFont typeface="Inter"/>
              <a:buChar char="●"/>
            </a:pPr>
            <a:r>
              <a:rPr lang="en" sz="1000">
                <a:solidFill>
                  <a:srgbClr val="000000"/>
                </a:solidFill>
                <a:latin typeface="Halant"/>
                <a:ea typeface="Halant"/>
                <a:cs typeface="Halant"/>
                <a:sym typeface="Halant"/>
              </a:rPr>
              <a:t>Sign your letter with a fictional persona (as a trail leader, a mother, a Pony Express rider, a religious pilgrim, etc.”).</a:t>
            </a:r>
            <a:endParaRPr sz="1000">
              <a:solidFill>
                <a:srgbClr val="000000"/>
              </a:solidFill>
              <a:latin typeface="Halant"/>
              <a:ea typeface="Halant"/>
              <a:cs typeface="Halant"/>
              <a:sym typeface="Halant"/>
            </a:endParaRPr>
          </a:p>
        </p:txBody>
      </p:sp>
      <p:sp>
        <p:nvSpPr>
          <p:cNvPr id="251" name="Google Shape;251;p53"/>
          <p:cNvSpPr txBox="1"/>
          <p:nvPr/>
        </p:nvSpPr>
        <p:spPr>
          <a:xfrm>
            <a:off x="316200" y="5361075"/>
            <a:ext cx="7112400" cy="39606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00000"/>
              </a:lnSpc>
              <a:spcBef>
                <a:spcPts val="1200"/>
              </a:spcBef>
              <a:spcAft>
                <a:spcPts val="1200"/>
              </a:spcAft>
              <a:buNone/>
            </a:pPr>
            <a:r>
              <a:t/>
            </a:r>
            <a:endParaRPr sz="11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